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58" r:id="rId3"/>
    <p:sldId id="256" r:id="rId4"/>
    <p:sldId id="259" r:id="rId5"/>
  </p:sldIdLst>
  <p:sldSz cx="12192000" cy="6858000"/>
  <p:notesSz cx="6858000" cy="9144000"/>
  <p:embeddedFontLst>
    <p:embeddedFont>
      <p:font typeface="넥슨Lv2고딕 Bold" panose="00000800000000000000" pitchFamily="2" charset="-127"/>
      <p:bold r:id="rId6"/>
    </p:embeddedFont>
    <p:embeddedFont>
      <p:font typeface="맑은 고딕" panose="020B0503020000020004" pitchFamily="50" charset="-127"/>
      <p:regular r:id="rId7"/>
      <p:bold r:id="rId8"/>
    </p:embeddedFont>
    <p:embeddedFont>
      <p:font typeface="세방고딕 Bold" panose="00000800000000000000" pitchFamily="2" charset="-127"/>
      <p:bold r:id="rId9"/>
    </p:embeddedFont>
    <p:embeddedFont>
      <p:font typeface="세방고딕 Regular" panose="00000500000000000000" pitchFamily="2" charset="-127"/>
      <p:regular r:id="rId1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A2C"/>
    <a:srgbClr val="464646"/>
    <a:srgbClr val="25BD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81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9944A-E64F-3B41-6B72-C95B9AB85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E1A53A-F009-0041-EADD-66D7403A4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78CC01-D10D-8215-7439-582E4E531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70A496-D2C3-B81A-B76E-8784B5683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904EC1-320D-CB72-7172-4D231D906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7858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077E3F-E8E4-8F0A-A818-61C01662E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6C7D4E6-B377-AC58-FBD1-C0026E2FC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4F3704-F40A-CFC7-E276-C6856053B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44A821-DFF2-752F-39A5-4AD005A6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26E688-57E6-DB28-DF0D-63D07B6F8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705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247196-B105-C4B7-0A37-11969E34E0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DFBF77-D823-F30A-F81D-CAC7DFBAA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BD7E37-5619-45CC-F53C-C5F048630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399F2B6-5810-5722-05C9-192F3142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64051E-58CE-67EF-E8BF-6F735132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536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F0508D-F637-6CCF-89B0-1F1C8543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82A5E2-DC7C-BFF6-CE8B-F2A7BCDD58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56D902-0C84-F9A4-317E-ECE9BF976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8471E7-1A2A-AC25-E6A7-CF340566D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9F709C-38AB-A4F6-7666-AB02F39A8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78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E76BA8-5E86-CDBF-D0A8-0B210F143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F9F7D-8765-2982-0506-3DA45B673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7D7F2B-7F06-4330-FF2B-DD69CCB08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D77946-1281-E895-BE00-BC8A0331E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5C11E6-A921-E81C-AF7B-DDAA9924B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687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EF5F4-3237-BD5E-84E1-A6C2E7790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DF5294E-753E-FF83-05C5-6FA30EA2F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86FDABC-A52D-3B02-20C2-1433CA581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749360-7F96-CF0A-8639-147BD949F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D2383C-1FAD-1BF2-1BCA-DCF356AEE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485192-E913-9753-F755-7BA5942E5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591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D79690-8DC6-E162-182B-D6BAB65B2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3C8549-161B-46F3-4207-5C873533A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EBEE81-678F-BC9E-DDC5-C5DCE68D9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9F2222A-0688-6E5B-C1AF-3A691084FF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4AD4A0B-9310-CBA3-F06F-F38C28BAB1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37AF541-20ED-4D51-1F45-152E0FC39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F28F7BF-97F2-0AD9-4EB9-C6B1FDCEF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1CA08FE-8347-4D9C-88E0-8220B97E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104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16B555-036E-050E-AC2B-8A3900D04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64EA37-6614-228C-85E1-DE0762065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76F0ABF-41D6-6934-2D92-D5E963C47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50F94B-65A9-FDF3-7981-82D9ED91C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47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B7834E0-76A9-FD19-341D-BFC99FA7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C0436B-0062-A476-8F25-2E3451133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25BD3A-0D94-6534-D8D6-B85A5E4EA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905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808964-8C24-41D7-2245-645C151BD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9F1188-FC2A-E2C4-DDE4-E0DC13DBF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1ADC66-777B-0B71-B0C9-DFB38023B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B93E46-6D24-25F4-92C4-FC91933A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6E1E6F-F9C8-708A-9FBF-70A5133BF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8D24BA7-AB90-440A-FB7A-68C1D2B5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9362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4F11C-B4B1-7486-5B1E-FA3209AAC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4383AB-9C51-4170-6A6B-B308C3004A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18CCCC-5D23-89E3-C7AB-289E5BA27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7C3F97-572B-EA7F-F4B4-87F65E7A0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D422AA-A861-B0D3-D10D-04380D447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80B8AFC-3ECD-6D70-F08B-48CB57C01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231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3A1C1C-10F7-CEF7-2E9A-A1C40ECCB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8B9731F-90E2-5611-60CF-2739B7462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5AF2D4-B689-8C68-16C6-65C2B4F88D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EF203-D2C4-46C8-A442-91195EF435EE}" type="datetimeFigureOut">
              <a:rPr lang="ko-KR" altLang="en-US" smtClean="0"/>
              <a:t>2023-06-18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34EF-C43C-37D8-D1B2-ABFA21F0F9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4D9E6C-4DB1-EEBC-A8CB-C41DB6D92C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6DDA4-3A0A-4A52-894E-5EE22249C5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678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ce7/CashCow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hyperlink" Target="&#52712;&#50629;&#51088;&#47308;/&#49464;&#48120;&#54532;&#47196;&#51229;&#53944;%20(&#44060;&#51064;-&#44608;&#54812;&#50896;).pptx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ce7/CashCow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hyperlink" Target="&#52712;&#50629;&#51088;&#47308;/&#49464;&#48120;&#54532;&#47196;&#51229;&#53944;%20(&#44060;&#51064;-&#44608;&#54812;&#50896;).ppt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6661AEDE-6734-D6BD-6A91-4635599E2027}"/>
              </a:ext>
            </a:extLst>
          </p:cNvPr>
          <p:cNvSpPr/>
          <p:nvPr/>
        </p:nvSpPr>
        <p:spPr>
          <a:xfrm>
            <a:off x="4449535" y="1407659"/>
            <a:ext cx="3292929" cy="4042683"/>
          </a:xfrm>
          <a:prstGeom prst="rect">
            <a:avLst/>
          </a:prstGeom>
          <a:noFill/>
          <a:ln w="317500">
            <a:solidFill>
              <a:srgbClr val="FFCA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B398F0-6386-4BD6-8813-359D55B52D22}"/>
              </a:ext>
            </a:extLst>
          </p:cNvPr>
          <p:cNvSpPr/>
          <p:nvPr/>
        </p:nvSpPr>
        <p:spPr>
          <a:xfrm>
            <a:off x="3629024" y="2166936"/>
            <a:ext cx="4933950" cy="25241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4400" dirty="0">
              <a:solidFill>
                <a:srgbClr val="464646"/>
              </a:solidFill>
              <a:latin typeface="세방고딕 Bold" panose="00000800000000000000" pitchFamily="2" charset="-127"/>
              <a:ea typeface="세방고딕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B9423C-C47C-E16D-9A4A-DB1FEF16CD03}"/>
              </a:ext>
            </a:extLst>
          </p:cNvPr>
          <p:cNvSpPr txBox="1"/>
          <p:nvPr/>
        </p:nvSpPr>
        <p:spPr>
          <a:xfrm>
            <a:off x="4400549" y="2587020"/>
            <a:ext cx="33909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latin typeface="세방고딕 Bold" panose="00000800000000000000" pitchFamily="2" charset="-127"/>
                <a:ea typeface="세방고딕 Bold" panose="00000800000000000000" pitchFamily="2" charset="-127"/>
              </a:rPr>
              <a:t>PORTFOLIO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145068-4534-FD58-0698-99E2A7439070}"/>
              </a:ext>
            </a:extLst>
          </p:cNvPr>
          <p:cNvSpPr txBox="1"/>
          <p:nvPr/>
        </p:nvSpPr>
        <p:spPr>
          <a:xfrm>
            <a:off x="5013010" y="3428999"/>
            <a:ext cx="21659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KIM HYE WON</a:t>
            </a:r>
          </a:p>
          <a:p>
            <a:pPr algn="ctr"/>
            <a:endParaRPr lang="en-US" altLang="ko-KR" sz="14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 algn="ctr"/>
            <a:r>
              <a:rPr lang="en-US" altLang="ko-KR" sz="14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010 8835 0211</a:t>
            </a:r>
          </a:p>
          <a:p>
            <a:pPr algn="ctr"/>
            <a:r>
              <a:rPr lang="en-US" altLang="ko-KR" sz="14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wonow2117@gmail.com</a:t>
            </a:r>
            <a:endParaRPr lang="ko-KR" altLang="en-US" sz="14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5050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984692F-C242-EFDE-2527-3295DA7A971A}"/>
              </a:ext>
            </a:extLst>
          </p:cNvPr>
          <p:cNvSpPr txBox="1"/>
          <p:nvPr/>
        </p:nvSpPr>
        <p:spPr>
          <a:xfrm>
            <a:off x="495300" y="260179"/>
            <a:ext cx="2244025" cy="636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altLang="ko-KR" sz="3200" dirty="0">
                <a:solidFill>
                  <a:srgbClr val="FFCA2C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A</a:t>
            </a:r>
            <a:r>
              <a:rPr lang="en-US" altLang="ko-KR" sz="2000" dirty="0">
                <a:latin typeface="넥슨Lv2고딕 Bold" panose="00000800000000000000" pitchFamily="2" charset="-127"/>
                <a:ea typeface="넥슨Lv2고딕 Bold" panose="00000800000000000000" pitchFamily="2" charset="-127"/>
              </a:rPr>
              <a:t>BOUT ME.</a:t>
            </a:r>
            <a:endParaRPr lang="ko-KR" altLang="en-US" sz="3200" dirty="0">
              <a:latin typeface="넥슨Lv2고딕 Bold" panose="00000800000000000000" pitchFamily="2" charset="-127"/>
              <a:ea typeface="넥슨Lv2고딕 Bold" panose="00000800000000000000" pitchFamily="2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3651F17-A014-6A80-7150-C736E7636A72}"/>
              </a:ext>
            </a:extLst>
          </p:cNvPr>
          <p:cNvSpPr/>
          <p:nvPr/>
        </p:nvSpPr>
        <p:spPr>
          <a:xfrm>
            <a:off x="371314" y="414079"/>
            <a:ext cx="123986" cy="123986"/>
          </a:xfrm>
          <a:prstGeom prst="ellipse">
            <a:avLst/>
          </a:prstGeom>
          <a:solidFill>
            <a:srgbClr val="FFC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CA2C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08500-C652-DEB1-9756-0F1F81BBB1F7}"/>
              </a:ext>
            </a:extLst>
          </p:cNvPr>
          <p:cNvSpPr txBox="1"/>
          <p:nvPr/>
        </p:nvSpPr>
        <p:spPr>
          <a:xfrm>
            <a:off x="4172834" y="1103664"/>
            <a:ext cx="2396043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ko-KR" altLang="en-US" sz="20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학력 및 경력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0DA1135-D45A-E4BC-5FD0-B1AF4CA3EA8F}"/>
              </a:ext>
            </a:extLst>
          </p:cNvPr>
          <p:cNvCxnSpPr>
            <a:cxnSpLocks/>
          </p:cNvCxnSpPr>
          <p:nvPr/>
        </p:nvCxnSpPr>
        <p:spPr>
          <a:xfrm>
            <a:off x="4268084" y="1539669"/>
            <a:ext cx="2880000" cy="0"/>
          </a:xfrm>
          <a:prstGeom prst="line">
            <a:avLst/>
          </a:prstGeom>
          <a:ln w="9525">
            <a:solidFill>
              <a:srgbClr val="FFC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7DD5B87D-B494-20FB-D671-DD22DD467D91}"/>
              </a:ext>
            </a:extLst>
          </p:cNvPr>
          <p:cNvGrpSpPr/>
          <p:nvPr/>
        </p:nvGrpSpPr>
        <p:grpSpPr>
          <a:xfrm>
            <a:off x="4176009" y="1704770"/>
            <a:ext cx="3187146" cy="553949"/>
            <a:chOff x="3901216" y="1704770"/>
            <a:chExt cx="3187146" cy="55394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F70071-3578-EAA6-D984-43DA457170BB}"/>
                </a:ext>
              </a:extLst>
            </p:cNvPr>
            <p:cNvSpPr txBox="1"/>
            <p:nvPr/>
          </p:nvSpPr>
          <p:spPr>
            <a:xfrm>
              <a:off x="3901216" y="1704770"/>
              <a:ext cx="1902899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2015.03 ~ 2017.02</a:t>
              </a:r>
              <a:endPara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53FFCA9-0C2F-5FA8-7C21-C5034411856D}"/>
                </a:ext>
              </a:extLst>
            </p:cNvPr>
            <p:cNvSpPr txBox="1"/>
            <p:nvPr/>
          </p:nvSpPr>
          <p:spPr>
            <a:xfrm>
              <a:off x="4531309" y="1962291"/>
              <a:ext cx="2557053" cy="296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4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한양여자대학교 행정실무과 졸업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0FF34C0-DAA0-42DC-7B9C-E34378290891}"/>
              </a:ext>
            </a:extLst>
          </p:cNvPr>
          <p:cNvSpPr txBox="1"/>
          <p:nvPr/>
        </p:nvSpPr>
        <p:spPr>
          <a:xfrm>
            <a:off x="7921932" y="1103664"/>
            <a:ext cx="2860186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14000"/>
              </a:lnSpc>
              <a:defRPr sz="2000">
                <a:latin typeface="G마켓 산스 TTF Bold" panose="02000000000000000000" pitchFamily="2" charset="-127"/>
                <a:ea typeface="G마켓 산스 TTF Bold" panose="02000000000000000000" pitchFamily="2" charset="-127"/>
              </a:defRPr>
            </a:lvl1pPr>
          </a:lstStyle>
          <a:p>
            <a:r>
              <a:rPr lang="en-US" altLang="ko-KR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SKILL</a:t>
            </a:r>
            <a:endParaRPr lang="ko-KR" altLang="en-US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pic>
        <p:nvPicPr>
          <p:cNvPr id="15" name="Picture 2" descr="우영우' 이 에피소드 실화였어? 실제 변호사들도 “현실감 생생해” | YES24 블로그">
            <a:extLst>
              <a:ext uri="{FF2B5EF4-FFF2-40B4-BE49-F238E27FC236}">
                <a16:creationId xmlns:a16="http://schemas.microsoft.com/office/drawing/2014/main" id="{E62243A9-4B29-5DC6-A465-75D695CE50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0" r="20000"/>
          <a:stretch/>
        </p:blipFill>
        <p:spPr bwMode="auto">
          <a:xfrm>
            <a:off x="1003458" y="1613687"/>
            <a:ext cx="2011512" cy="2011512"/>
          </a:xfrm>
          <a:prstGeom prst="ellipse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7039BC0-7809-CF7C-32D9-D9D5FBED5B0C}"/>
              </a:ext>
            </a:extLst>
          </p:cNvPr>
          <p:cNvCxnSpPr>
            <a:cxnSpLocks/>
          </p:cNvCxnSpPr>
          <p:nvPr/>
        </p:nvCxnSpPr>
        <p:spPr>
          <a:xfrm>
            <a:off x="8025355" y="1539669"/>
            <a:ext cx="2880000" cy="0"/>
          </a:xfrm>
          <a:prstGeom prst="line">
            <a:avLst/>
          </a:prstGeom>
          <a:ln w="9525">
            <a:solidFill>
              <a:srgbClr val="FFC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852A38D-80A9-0E27-800F-9CF45FA2EF65}"/>
              </a:ext>
            </a:extLst>
          </p:cNvPr>
          <p:cNvGrpSpPr/>
          <p:nvPr/>
        </p:nvGrpSpPr>
        <p:grpSpPr>
          <a:xfrm>
            <a:off x="4176009" y="2305425"/>
            <a:ext cx="3187146" cy="528044"/>
            <a:chOff x="3901216" y="1704770"/>
            <a:chExt cx="3187146" cy="5280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80BDC7B-53D4-C0EC-BBF2-339F73628B9E}"/>
                </a:ext>
              </a:extLst>
            </p:cNvPr>
            <p:cNvSpPr txBox="1"/>
            <p:nvPr/>
          </p:nvSpPr>
          <p:spPr>
            <a:xfrm>
              <a:off x="3901216" y="1704770"/>
              <a:ext cx="1902899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2019.03 ~ 2021.02</a:t>
              </a:r>
              <a:endPara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2627770-7CEF-E5D6-A43F-BE5792530D7B}"/>
                </a:ext>
              </a:extLst>
            </p:cNvPr>
            <p:cNvSpPr txBox="1"/>
            <p:nvPr/>
          </p:nvSpPr>
          <p:spPr>
            <a:xfrm>
              <a:off x="4531309" y="1962291"/>
              <a:ext cx="2557053" cy="2705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4000"/>
                </a:lnSpc>
                <a:buFont typeface="Arial" panose="020B0604020202020204" pitchFamily="34" charset="0"/>
                <a:buChar char="•"/>
              </a:pPr>
              <a:r>
                <a:rPr lang="ko-KR" altLang="en-US" sz="105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한양사이버대학교 법학과 졸업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BF6A13B-281D-0325-D9CB-EABCFA396866}"/>
              </a:ext>
            </a:extLst>
          </p:cNvPr>
          <p:cNvGrpSpPr/>
          <p:nvPr/>
        </p:nvGrpSpPr>
        <p:grpSpPr>
          <a:xfrm>
            <a:off x="4176009" y="2906080"/>
            <a:ext cx="3187146" cy="560361"/>
            <a:chOff x="3901216" y="1704770"/>
            <a:chExt cx="3187146" cy="56036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3A00737-5BF7-7DEF-C450-0A7BCB2FB4C3}"/>
                </a:ext>
              </a:extLst>
            </p:cNvPr>
            <p:cNvSpPr txBox="1"/>
            <p:nvPr/>
          </p:nvSpPr>
          <p:spPr>
            <a:xfrm>
              <a:off x="3901216" y="1704770"/>
              <a:ext cx="1902899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2018.08 ~ 2023.02</a:t>
              </a:r>
              <a:endPara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9F934C8-CCD2-3EAD-0621-501F60FB94DC}"/>
                </a:ext>
              </a:extLst>
            </p:cNvPr>
            <p:cNvSpPr txBox="1"/>
            <p:nvPr/>
          </p:nvSpPr>
          <p:spPr>
            <a:xfrm>
              <a:off x="4531309" y="1962291"/>
              <a:ext cx="2557053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4000"/>
                </a:lnSpc>
                <a:buFont typeface="Arial" panose="020B0604020202020204" pitchFamily="34" charset="0"/>
                <a:buChar char="•"/>
              </a:pPr>
              <a:r>
                <a:rPr lang="ko-KR" altLang="en-US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원 </a:t>
              </a:r>
              <a:r>
                <a:rPr lang="ko-KR" altLang="en-US" sz="1200" dirty="0" err="1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행정사</a:t>
              </a:r>
              <a:r>
                <a:rPr lang="ko-KR" altLang="en-US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 사무소 대표 </a:t>
              </a:r>
              <a:r>
                <a:rPr lang="ko-KR" altLang="en-US" sz="1200" dirty="0" err="1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행정사</a:t>
              </a:r>
              <a:endPara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39209DA-3A6A-1A34-8A05-E763E3A0B2C5}"/>
              </a:ext>
            </a:extLst>
          </p:cNvPr>
          <p:cNvGrpSpPr/>
          <p:nvPr/>
        </p:nvGrpSpPr>
        <p:grpSpPr>
          <a:xfrm>
            <a:off x="4176009" y="3506736"/>
            <a:ext cx="3308665" cy="695333"/>
            <a:chOff x="3901216" y="1704770"/>
            <a:chExt cx="3308665" cy="695333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FBA2E89-0796-A7BB-0873-166186F33C16}"/>
                </a:ext>
              </a:extLst>
            </p:cNvPr>
            <p:cNvSpPr txBox="1"/>
            <p:nvPr/>
          </p:nvSpPr>
          <p:spPr>
            <a:xfrm>
              <a:off x="3901216" y="1704770"/>
              <a:ext cx="1902899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4000"/>
                </a:lnSpc>
              </a:pPr>
              <a:r>
                <a:rPr lang="en-US" altLang="ko-KR" sz="12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2023.02 ~ 2023.08</a:t>
              </a:r>
              <a:endPara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8A3BFD9-00A1-A1F5-8118-E010A8961C8A}"/>
                </a:ext>
              </a:extLst>
            </p:cNvPr>
            <p:cNvSpPr txBox="1"/>
            <p:nvPr/>
          </p:nvSpPr>
          <p:spPr>
            <a:xfrm>
              <a:off x="4531309" y="1962291"/>
              <a:ext cx="2678572" cy="4378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4000"/>
                </a:lnSpc>
                <a:buFont typeface="Arial" panose="020B0604020202020204" pitchFamily="34" charset="0"/>
                <a:buChar char="•"/>
              </a:pPr>
              <a:r>
                <a:rPr lang="ko-KR" altLang="en-US" sz="1000" dirty="0">
                  <a:effectLst/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자바</a:t>
              </a:r>
              <a:r>
                <a:rPr lang="en-US" altLang="ko-KR" sz="1000" dirty="0">
                  <a:effectLst/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(Java)</a:t>
              </a:r>
              <a:r>
                <a:rPr lang="ko-KR" altLang="en-US" sz="1000" dirty="0">
                  <a:effectLst/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기반 컨테이너 애플리케이션 가상화를 통한 </a:t>
              </a:r>
              <a:r>
                <a:rPr lang="en-US" altLang="ko-KR" sz="1000" dirty="0">
                  <a:effectLst/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Cloud Office </a:t>
              </a:r>
              <a:r>
                <a:rPr lang="ko-KR" altLang="en-US" sz="1000" dirty="0">
                  <a:effectLst/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구축 프로젝트 과정</a:t>
              </a:r>
              <a:endParaRPr lang="ko-KR" altLang="en-US" sz="10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C668B62A-29BF-4797-FAE3-C986AAB666E0}"/>
              </a:ext>
            </a:extLst>
          </p:cNvPr>
          <p:cNvGrpSpPr/>
          <p:nvPr/>
        </p:nvGrpSpPr>
        <p:grpSpPr>
          <a:xfrm>
            <a:off x="4160739" y="4966619"/>
            <a:ext cx="878624" cy="696327"/>
            <a:chOff x="4156731" y="4758775"/>
            <a:chExt cx="878624" cy="696327"/>
          </a:xfrm>
        </p:grpSpPr>
        <p:sp>
          <p:nvSpPr>
            <p:cNvPr id="51" name="막힌 원호 50">
              <a:extLst>
                <a:ext uri="{FF2B5EF4-FFF2-40B4-BE49-F238E27FC236}">
                  <a16:creationId xmlns:a16="http://schemas.microsoft.com/office/drawing/2014/main" id="{A9B62204-2060-D898-AD9A-948EFA90D888}"/>
                </a:ext>
              </a:extLst>
            </p:cNvPr>
            <p:cNvSpPr/>
            <p:nvPr/>
          </p:nvSpPr>
          <p:spPr>
            <a:xfrm>
              <a:off x="4372086" y="5011393"/>
              <a:ext cx="443709" cy="443709"/>
            </a:xfrm>
            <a:prstGeom prst="blockArc">
              <a:avLst>
                <a:gd name="adj1" fmla="val 1416254"/>
                <a:gd name="adj2" fmla="val 16314899"/>
                <a:gd name="adj3" fmla="val 13786"/>
              </a:avLst>
            </a:prstGeom>
            <a:solidFill>
              <a:srgbClr val="E72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5615557-EBBE-62BC-8C08-E9DA8149EA52}"/>
                </a:ext>
              </a:extLst>
            </p:cNvPr>
            <p:cNvSpPr txBox="1"/>
            <p:nvPr/>
          </p:nvSpPr>
          <p:spPr>
            <a:xfrm>
              <a:off x="4395125" y="5081225"/>
              <a:ext cx="428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60</a:t>
              </a:r>
              <a:endParaRPr lang="ko-KR" altLang="en-US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38038AA-6E3F-5186-CE3F-726A46172692}"/>
                </a:ext>
              </a:extLst>
            </p:cNvPr>
            <p:cNvSpPr txBox="1"/>
            <p:nvPr/>
          </p:nvSpPr>
          <p:spPr>
            <a:xfrm>
              <a:off x="4156731" y="4758775"/>
              <a:ext cx="878624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sz="10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MS Office</a:t>
              </a:r>
              <a:endParaRPr lang="ko-KR" altLang="en-US" sz="10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98A306C5-DFB3-39E0-D214-67128C12CF80}"/>
              </a:ext>
            </a:extLst>
          </p:cNvPr>
          <p:cNvSpPr txBox="1"/>
          <p:nvPr/>
        </p:nvSpPr>
        <p:spPr>
          <a:xfrm>
            <a:off x="4172834" y="4407193"/>
            <a:ext cx="2860186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14000"/>
              </a:lnSpc>
              <a:defRPr sz="2000">
                <a:latin typeface="G마켓 산스 TTF Bold" panose="02000000000000000000" pitchFamily="2" charset="-127"/>
                <a:ea typeface="G마켓 산스 TTF Bold" panose="02000000000000000000" pitchFamily="2" charset="-127"/>
              </a:defRPr>
            </a:lvl1pPr>
          </a:lstStyle>
          <a:p>
            <a:r>
              <a:rPr lang="ko-KR" altLang="en-US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업무역량</a:t>
            </a: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52B664E2-ADEE-6570-C68C-51423FEFC118}"/>
              </a:ext>
            </a:extLst>
          </p:cNvPr>
          <p:cNvCxnSpPr>
            <a:cxnSpLocks/>
          </p:cNvCxnSpPr>
          <p:nvPr/>
        </p:nvCxnSpPr>
        <p:spPr>
          <a:xfrm>
            <a:off x="4276781" y="4843198"/>
            <a:ext cx="2880000" cy="0"/>
          </a:xfrm>
          <a:prstGeom prst="line">
            <a:avLst/>
          </a:prstGeom>
          <a:ln w="9525">
            <a:solidFill>
              <a:srgbClr val="FFC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B4D37A7E-0E26-3264-2266-A065453C82FB}"/>
              </a:ext>
            </a:extLst>
          </p:cNvPr>
          <p:cNvCxnSpPr>
            <a:cxnSpLocks/>
          </p:cNvCxnSpPr>
          <p:nvPr/>
        </p:nvCxnSpPr>
        <p:spPr>
          <a:xfrm>
            <a:off x="1052078" y="4044666"/>
            <a:ext cx="2457476" cy="0"/>
          </a:xfrm>
          <a:prstGeom prst="line">
            <a:avLst/>
          </a:prstGeom>
          <a:ln w="9525">
            <a:solidFill>
              <a:srgbClr val="FFC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CEA4E8BF-9D22-AB19-5C9C-3E8CEF873818}"/>
              </a:ext>
            </a:extLst>
          </p:cNvPr>
          <p:cNvSpPr txBox="1"/>
          <p:nvPr/>
        </p:nvSpPr>
        <p:spPr>
          <a:xfrm>
            <a:off x="1034219" y="4269827"/>
            <a:ext cx="2769835" cy="1177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이름</a:t>
            </a: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	</a:t>
            </a: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김혜원</a:t>
            </a:r>
            <a:endParaRPr lang="en-US" altLang="ko-KR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생년월일</a:t>
            </a: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	1997.02.11</a:t>
            </a:r>
            <a:endParaRPr lang="ko-KR" altLang="en-US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Mail	wonow2117</a:t>
            </a:r>
            <a:r>
              <a:rPr lang="en-US" altLang="ko-KR" sz="11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@gmail.com</a:t>
            </a:r>
            <a:endParaRPr lang="ko-KR" altLang="en-US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Tel	010-8835-0211</a:t>
            </a:r>
            <a:endParaRPr lang="ko-KR" altLang="en-US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B9694B7F-20CF-39B1-68F7-2570979BC2F4}"/>
              </a:ext>
            </a:extLst>
          </p:cNvPr>
          <p:cNvSpPr/>
          <p:nvPr/>
        </p:nvSpPr>
        <p:spPr>
          <a:xfrm>
            <a:off x="0" y="0"/>
            <a:ext cx="12192000" cy="123986"/>
          </a:xfrm>
          <a:prstGeom prst="rect">
            <a:avLst/>
          </a:prstGeom>
          <a:solidFill>
            <a:srgbClr val="FFC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D00CBA0-DAB6-3437-5CBB-2A57565313B0}"/>
              </a:ext>
            </a:extLst>
          </p:cNvPr>
          <p:cNvSpPr/>
          <p:nvPr/>
        </p:nvSpPr>
        <p:spPr>
          <a:xfrm>
            <a:off x="0" y="6740949"/>
            <a:ext cx="12192000" cy="123986"/>
          </a:xfrm>
          <a:prstGeom prst="rect">
            <a:avLst/>
          </a:prstGeom>
          <a:solidFill>
            <a:srgbClr val="FFC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0943A54-BF95-FF9D-7A23-7ACBA712C19F}"/>
              </a:ext>
            </a:extLst>
          </p:cNvPr>
          <p:cNvSpPr txBox="1"/>
          <p:nvPr/>
        </p:nvSpPr>
        <p:spPr>
          <a:xfrm>
            <a:off x="664227" y="1688732"/>
            <a:ext cx="2689167" cy="1748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ko-KR" altLang="en-US" sz="3200" b="1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사진</a:t>
            </a:r>
            <a:endParaRPr lang="en-US" altLang="ko-KR" sz="3200" b="1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 algn="ctr">
              <a:lnSpc>
                <a:spcPct val="114000"/>
              </a:lnSpc>
            </a:pPr>
            <a:r>
              <a:rPr lang="ko-KR" altLang="en-US" sz="3200" b="1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새로</a:t>
            </a:r>
            <a:endParaRPr lang="en-US" altLang="ko-KR" sz="3200" b="1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 algn="ctr">
              <a:lnSpc>
                <a:spcPct val="114000"/>
              </a:lnSpc>
            </a:pPr>
            <a:r>
              <a:rPr lang="ko-KR" altLang="en-US" sz="3200" b="1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찍어야 됨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FCD68DEA-8E7F-9FD2-6843-E728DD0B98C7}"/>
              </a:ext>
            </a:extLst>
          </p:cNvPr>
          <p:cNvGrpSpPr/>
          <p:nvPr/>
        </p:nvGrpSpPr>
        <p:grpSpPr>
          <a:xfrm>
            <a:off x="5271371" y="4966416"/>
            <a:ext cx="878624" cy="696327"/>
            <a:chOff x="4156731" y="4758775"/>
            <a:chExt cx="878624" cy="696327"/>
          </a:xfrm>
        </p:grpSpPr>
        <p:sp>
          <p:nvSpPr>
            <p:cNvPr id="66" name="막힌 원호 65">
              <a:extLst>
                <a:ext uri="{FF2B5EF4-FFF2-40B4-BE49-F238E27FC236}">
                  <a16:creationId xmlns:a16="http://schemas.microsoft.com/office/drawing/2014/main" id="{C3C7737E-BF5E-C990-911C-06DC6BE3384A}"/>
                </a:ext>
              </a:extLst>
            </p:cNvPr>
            <p:cNvSpPr/>
            <p:nvPr/>
          </p:nvSpPr>
          <p:spPr>
            <a:xfrm>
              <a:off x="4372086" y="5011393"/>
              <a:ext cx="443709" cy="443709"/>
            </a:xfrm>
            <a:prstGeom prst="blockArc">
              <a:avLst>
                <a:gd name="adj1" fmla="val 19888168"/>
                <a:gd name="adj2" fmla="val 16314899"/>
                <a:gd name="adj3" fmla="val 13786"/>
              </a:avLst>
            </a:prstGeom>
            <a:solidFill>
              <a:srgbClr val="E72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C6F5E03-6583-8992-8555-5D84FAB747E9}"/>
                </a:ext>
              </a:extLst>
            </p:cNvPr>
            <p:cNvSpPr txBox="1"/>
            <p:nvPr/>
          </p:nvSpPr>
          <p:spPr>
            <a:xfrm>
              <a:off x="4395125" y="5081225"/>
              <a:ext cx="428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80</a:t>
              </a:r>
              <a:endParaRPr lang="ko-KR" altLang="en-US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BE5CDBB-7C19-1FCD-3FBD-253E138367D9}"/>
                </a:ext>
              </a:extLst>
            </p:cNvPr>
            <p:cNvSpPr txBox="1"/>
            <p:nvPr/>
          </p:nvSpPr>
          <p:spPr>
            <a:xfrm>
              <a:off x="4156731" y="4758775"/>
              <a:ext cx="878624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sz="10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Research</a:t>
              </a:r>
              <a:endParaRPr lang="ko-KR" altLang="en-US" sz="10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D2DD4E2D-706F-19C7-1DA8-6E7A4DD5A878}"/>
              </a:ext>
            </a:extLst>
          </p:cNvPr>
          <p:cNvGrpSpPr/>
          <p:nvPr/>
        </p:nvGrpSpPr>
        <p:grpSpPr>
          <a:xfrm>
            <a:off x="6399153" y="4966416"/>
            <a:ext cx="878624" cy="696327"/>
            <a:chOff x="4156731" y="4758775"/>
            <a:chExt cx="878624" cy="696327"/>
          </a:xfrm>
        </p:grpSpPr>
        <p:sp>
          <p:nvSpPr>
            <p:cNvPr id="70" name="막힌 원호 69">
              <a:extLst>
                <a:ext uri="{FF2B5EF4-FFF2-40B4-BE49-F238E27FC236}">
                  <a16:creationId xmlns:a16="http://schemas.microsoft.com/office/drawing/2014/main" id="{B282EB93-DCD8-159A-E72F-AF297A18BE98}"/>
                </a:ext>
              </a:extLst>
            </p:cNvPr>
            <p:cNvSpPr/>
            <p:nvPr/>
          </p:nvSpPr>
          <p:spPr>
            <a:xfrm>
              <a:off x="4372086" y="5011393"/>
              <a:ext cx="443709" cy="443709"/>
            </a:xfrm>
            <a:prstGeom prst="blockArc">
              <a:avLst>
                <a:gd name="adj1" fmla="val 18551612"/>
                <a:gd name="adj2" fmla="val 16314899"/>
                <a:gd name="adj3" fmla="val 13786"/>
              </a:avLst>
            </a:prstGeom>
            <a:solidFill>
              <a:srgbClr val="E72E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05EFB9A-97BC-40C7-B723-A0706842A8D5}"/>
                </a:ext>
              </a:extLst>
            </p:cNvPr>
            <p:cNvSpPr txBox="1"/>
            <p:nvPr/>
          </p:nvSpPr>
          <p:spPr>
            <a:xfrm>
              <a:off x="4395125" y="5081225"/>
              <a:ext cx="428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90</a:t>
              </a:r>
              <a:endParaRPr lang="ko-KR" altLang="en-US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CE8705C-A619-F61A-98BB-339C21A4104A}"/>
                </a:ext>
              </a:extLst>
            </p:cNvPr>
            <p:cNvSpPr txBox="1"/>
            <p:nvPr/>
          </p:nvSpPr>
          <p:spPr>
            <a:xfrm>
              <a:off x="4156731" y="4758775"/>
              <a:ext cx="878624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lnSpc>
                  <a:spcPct val="114000"/>
                </a:lnSpc>
                <a:defRPr sz="1200">
                  <a:latin typeface="G마켓 산스 TTF Medium" panose="02000000000000000000" pitchFamily="2" charset="-127"/>
                  <a:ea typeface="G마켓 산스 TTF Medium" panose="02000000000000000000" pitchFamily="2" charset="-127"/>
                </a:defRPr>
              </a:lvl1pPr>
            </a:lstStyle>
            <a:p>
              <a:pPr algn="ctr"/>
              <a:r>
                <a:rPr lang="en-US" altLang="ko-KR" sz="1000" dirty="0">
                  <a:latin typeface="세방고딕 Regular" panose="00000500000000000000" pitchFamily="2" charset="-127"/>
                  <a:ea typeface="세방고딕 Regular" panose="00000500000000000000" pitchFamily="2" charset="-127"/>
                </a:rPr>
                <a:t>Talking</a:t>
              </a:r>
              <a:endParaRPr lang="ko-KR" altLang="en-US" sz="1000" dirty="0">
                <a:latin typeface="세방고딕 Regular" panose="00000500000000000000" pitchFamily="2" charset="-127"/>
                <a:ea typeface="세방고딕 Regular" panose="00000500000000000000" pitchFamily="2" charset="-127"/>
              </a:endParaRPr>
            </a:p>
          </p:txBody>
        </p:sp>
      </p:grpSp>
      <p:pic>
        <p:nvPicPr>
          <p:cNvPr id="1026" name="Picture 2" descr="JAVA] PNG 파일에 문자열 삽입하기">
            <a:extLst>
              <a:ext uri="{FF2B5EF4-FFF2-40B4-BE49-F238E27FC236}">
                <a16:creationId xmlns:a16="http://schemas.microsoft.com/office/drawing/2014/main" id="{1518173E-2221-762C-AE42-85757A2E39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54" r="52492" b="16080"/>
          <a:stretch/>
        </p:blipFill>
        <p:spPr bwMode="auto">
          <a:xfrm>
            <a:off x="8012685" y="1733938"/>
            <a:ext cx="481268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4" name="Picture 6" descr="Java Script-정의 및 특징">
            <a:extLst>
              <a:ext uri="{FF2B5EF4-FFF2-40B4-BE49-F238E27FC236}">
                <a16:creationId xmlns:a16="http://schemas.microsoft.com/office/drawing/2014/main" id="{7CF2714F-5C7A-0C09-D1F7-6F714E6DE4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67" t="36105"/>
          <a:stretch/>
        </p:blipFill>
        <p:spPr bwMode="auto">
          <a:xfrm>
            <a:off x="9337390" y="2871255"/>
            <a:ext cx="613432" cy="64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5" name="Picture 6" descr="Java Script-정의 및 특징">
            <a:extLst>
              <a:ext uri="{FF2B5EF4-FFF2-40B4-BE49-F238E27FC236}">
                <a16:creationId xmlns:a16="http://schemas.microsoft.com/office/drawing/2014/main" id="{A738B95F-903C-AA52-C759-1AB84032CB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10" t="14530" r="34571" b="21623"/>
          <a:stretch/>
        </p:blipFill>
        <p:spPr bwMode="auto">
          <a:xfrm>
            <a:off x="7986489" y="2871255"/>
            <a:ext cx="572431" cy="648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ava Script-정의 및 특징">
            <a:extLst>
              <a:ext uri="{FF2B5EF4-FFF2-40B4-BE49-F238E27FC236}">
                <a16:creationId xmlns:a16="http://schemas.microsoft.com/office/drawing/2014/main" id="{019D391A-20F3-46C5-8A26-1A3D569BDC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05" r="66454"/>
          <a:stretch/>
        </p:blipFill>
        <p:spPr bwMode="auto">
          <a:xfrm>
            <a:off x="8649657" y="2871255"/>
            <a:ext cx="621079" cy="64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ownload Oracle SQL Developer Logo in SVG Vector or PNG File Format -  Logo.wine">
            <a:extLst>
              <a:ext uri="{FF2B5EF4-FFF2-40B4-BE49-F238E27FC236}">
                <a16:creationId xmlns:a16="http://schemas.microsoft.com/office/drawing/2014/main" id="{44994984-170B-C44B-F9E2-F4DC67D1A7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3" t="14403" r="28847" b="11731"/>
          <a:stretch/>
        </p:blipFill>
        <p:spPr bwMode="auto">
          <a:xfrm>
            <a:off x="9337390" y="1789711"/>
            <a:ext cx="570429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생활코딩] jQuery란? 자바스크립트 라이브러리 jQuery 문법 알아보자.">
            <a:extLst>
              <a:ext uri="{FF2B5EF4-FFF2-40B4-BE49-F238E27FC236}">
                <a16:creationId xmlns:a16="http://schemas.microsoft.com/office/drawing/2014/main" id="{7425EB44-FFD2-524D-EA1A-9AA281D6E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60191" y="2590868"/>
            <a:ext cx="1599989" cy="1229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Eclipse Logo PNG Transparent &amp; SVG Vector - Freebie Supply">
            <a:extLst>
              <a:ext uri="{FF2B5EF4-FFF2-40B4-BE49-F238E27FC236}">
                <a16:creationId xmlns:a16="http://schemas.microsoft.com/office/drawing/2014/main" id="{44E8115B-3681-AD8B-B225-E44A411A8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504" y="3833762"/>
            <a:ext cx="691200" cy="6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JSP] 1. JSP이란? · linked2ev">
            <a:extLst>
              <a:ext uri="{FF2B5EF4-FFF2-40B4-BE49-F238E27FC236}">
                <a16:creationId xmlns:a16="http://schemas.microsoft.com/office/drawing/2014/main" id="{16C98D55-0794-E3E1-AE32-EB53D00258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116"/>
          <a:stretch/>
        </p:blipFill>
        <p:spPr bwMode="auto">
          <a:xfrm>
            <a:off x="8632704" y="1733938"/>
            <a:ext cx="495134" cy="89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A353F738-E32E-D1A3-1B54-146F44992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513" y="3860354"/>
            <a:ext cx="621080" cy="621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AC5509B-E435-2EC5-70F2-79F841A0E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9528" y="3806377"/>
            <a:ext cx="913646" cy="64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5B108D6D-5B1E-50DF-58DC-25F28005F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7371" y="1625801"/>
            <a:ext cx="1656334" cy="79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마이바티스 란? mybatis 설정방법 및 순서.">
            <a:extLst>
              <a:ext uri="{FF2B5EF4-FFF2-40B4-BE49-F238E27FC236}">
                <a16:creationId xmlns:a16="http://schemas.microsoft.com/office/drawing/2014/main" id="{6789CB85-2963-9D69-29B1-3A67316E5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0668" y="4716668"/>
            <a:ext cx="878220" cy="87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스프링 프레임워크(Spring Framework) 시작">
            <a:extLst>
              <a:ext uri="{FF2B5EF4-FFF2-40B4-BE49-F238E27FC236}">
                <a16:creationId xmlns:a16="http://schemas.microsoft.com/office/drawing/2014/main" id="{32205521-CE26-16C4-0979-41A817976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513" y="4977748"/>
            <a:ext cx="1278118" cy="527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139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98A660B-ACC5-08AD-656A-4E0C73329EE1}"/>
              </a:ext>
            </a:extLst>
          </p:cNvPr>
          <p:cNvSpPr txBox="1"/>
          <p:nvPr/>
        </p:nvSpPr>
        <p:spPr>
          <a:xfrm>
            <a:off x="476794" y="781705"/>
            <a:ext cx="3390900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학원 관리 시스템 자체개발</a:t>
            </a:r>
            <a:endParaRPr lang="en-US" altLang="ko-KR" sz="20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ACADEMY MANAGEMENT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SYSTEM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7094DA-F4E7-6CAA-F3C4-FA732C13CFBE}"/>
              </a:ext>
            </a:extLst>
          </p:cNvPr>
          <p:cNvSpPr txBox="1"/>
          <p:nvPr/>
        </p:nvSpPr>
        <p:spPr>
          <a:xfrm>
            <a:off x="478721" y="3425116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부가 설명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2F5082-C3D6-7F6F-9CDE-AD8483F5E492}"/>
              </a:ext>
            </a:extLst>
          </p:cNvPr>
          <p:cNvSpPr txBox="1"/>
          <p:nvPr/>
        </p:nvSpPr>
        <p:spPr>
          <a:xfrm>
            <a:off x="478721" y="3771365"/>
            <a:ext cx="2597854" cy="623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학원 관리 시스템의 관리자페이지를</a:t>
            </a:r>
            <a:endParaRPr lang="en-US" altLang="ko-KR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자체적으로 개발하였습니다</a:t>
            </a: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.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9D1F88-EEF1-6322-AF14-E42ED0764127}"/>
              </a:ext>
            </a:extLst>
          </p:cNvPr>
          <p:cNvSpPr/>
          <p:nvPr/>
        </p:nvSpPr>
        <p:spPr>
          <a:xfrm>
            <a:off x="561975" y="561974"/>
            <a:ext cx="144000" cy="144000"/>
          </a:xfrm>
          <a:prstGeom prst="rect">
            <a:avLst/>
          </a:prstGeom>
          <a:solidFill>
            <a:srgbClr val="FFC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B9591A0-5D40-7913-762F-B1F1C8DCC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0" y="969030"/>
            <a:ext cx="6462544" cy="52253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64C08E-BF37-5418-B0E2-33A0F4E9F4FD}"/>
              </a:ext>
            </a:extLst>
          </p:cNvPr>
          <p:cNvSpPr txBox="1"/>
          <p:nvPr/>
        </p:nvSpPr>
        <p:spPr>
          <a:xfrm>
            <a:off x="476794" y="2567262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제작 기간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F76E71-A679-0AD2-770D-2298EC16A815}"/>
              </a:ext>
            </a:extLst>
          </p:cNvPr>
          <p:cNvSpPr txBox="1"/>
          <p:nvPr/>
        </p:nvSpPr>
        <p:spPr>
          <a:xfrm>
            <a:off x="478721" y="2913511"/>
            <a:ext cx="2597854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2023.05.08~2023.05.24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D8E812-D6ED-9CF0-0ED6-5CF0B28A7064}"/>
              </a:ext>
            </a:extLst>
          </p:cNvPr>
          <p:cNvSpPr txBox="1"/>
          <p:nvPr/>
        </p:nvSpPr>
        <p:spPr>
          <a:xfrm>
            <a:off x="3133034" y="2555931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담당 파트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072F41-6F81-A659-C160-0A33A6011DFE}"/>
              </a:ext>
            </a:extLst>
          </p:cNvPr>
          <p:cNvSpPr txBox="1"/>
          <p:nvPr/>
        </p:nvSpPr>
        <p:spPr>
          <a:xfrm>
            <a:off x="3134961" y="2899294"/>
            <a:ext cx="2597854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-</a:t>
            </a: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관리자 페이지</a:t>
            </a:r>
            <a:endParaRPr lang="en-US" altLang="ko-KR" sz="120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1C22FC9-A9B6-4BCF-1788-CAC3E08E55D0}"/>
              </a:ext>
            </a:extLst>
          </p:cNvPr>
          <p:cNvCxnSpPr>
            <a:cxnSpLocks/>
          </p:cNvCxnSpPr>
          <p:nvPr/>
        </p:nvCxnSpPr>
        <p:spPr>
          <a:xfrm>
            <a:off x="561975" y="2394857"/>
            <a:ext cx="2843076" cy="0"/>
          </a:xfrm>
          <a:prstGeom prst="line">
            <a:avLst/>
          </a:prstGeom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hlinkClick r:id="rId3"/>
            <a:extLst>
              <a:ext uri="{FF2B5EF4-FFF2-40B4-BE49-F238E27FC236}">
                <a16:creationId xmlns:a16="http://schemas.microsoft.com/office/drawing/2014/main" id="{7584A86C-1260-8947-ED14-9F102945B524}"/>
              </a:ext>
            </a:extLst>
          </p:cNvPr>
          <p:cNvSpPr txBox="1"/>
          <p:nvPr/>
        </p:nvSpPr>
        <p:spPr>
          <a:xfrm>
            <a:off x="3338846" y="1774998"/>
            <a:ext cx="1620045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GitHub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 바로가기</a:t>
            </a:r>
            <a:endParaRPr lang="en-US" altLang="ko-KR" sz="1050" dirty="0">
              <a:solidFill>
                <a:schemeClr val="accent5">
                  <a:lumMod val="75000"/>
                </a:schemeClr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" name="TextBox 1">
            <a:hlinkClick r:id="rId4" action="ppaction://hlinkpres?slideindex=1&amp;slidetitle="/>
            <a:extLst>
              <a:ext uri="{FF2B5EF4-FFF2-40B4-BE49-F238E27FC236}">
                <a16:creationId xmlns:a16="http://schemas.microsoft.com/office/drawing/2014/main" id="{0A0A2D44-7445-D7CC-7C33-06DE11EA8013}"/>
              </a:ext>
            </a:extLst>
          </p:cNvPr>
          <p:cNvSpPr txBox="1"/>
          <p:nvPr/>
        </p:nvSpPr>
        <p:spPr>
          <a:xfrm>
            <a:off x="1718801" y="1774998"/>
            <a:ext cx="1620045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실행 예시 확인하기</a:t>
            </a:r>
            <a:endParaRPr lang="en-US" altLang="ko-KR" sz="1050" dirty="0">
              <a:solidFill>
                <a:schemeClr val="accent5">
                  <a:lumMod val="75000"/>
                </a:schemeClr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BE7000-E62F-B306-E3C3-554FD1762FB7}"/>
              </a:ext>
            </a:extLst>
          </p:cNvPr>
          <p:cNvSpPr txBox="1"/>
          <p:nvPr/>
        </p:nvSpPr>
        <p:spPr>
          <a:xfrm>
            <a:off x="476794" y="4463143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Tech</a:t>
            </a: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 </a:t>
            </a: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stack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74F0B-FACC-B8E1-D281-17D954B29E57}"/>
              </a:ext>
            </a:extLst>
          </p:cNvPr>
          <p:cNvSpPr txBox="1"/>
          <p:nvPr/>
        </p:nvSpPr>
        <p:spPr>
          <a:xfrm>
            <a:off x="476794" y="4809392"/>
            <a:ext cx="53144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Languages : Java SE Development Kit 8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IDE &amp; Tools : Eclipse, Oracle SQL Developer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Web Servers : Tomcat v9.0 server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Database : Oracle Database 11g Enterprise Edition Release 11.2.0.1.0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Web Development : HTML, JavaScript, CSS, AJAX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OS : Windows 10, 64</a:t>
            </a: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비트</a:t>
            </a:r>
          </a:p>
          <a:p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ERD : </a:t>
            </a:r>
            <a:r>
              <a:rPr lang="en-US" altLang="ko-KR" sz="1200" dirty="0" err="1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ERDCloud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9165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98A660B-ACC5-08AD-656A-4E0C73329EE1}"/>
              </a:ext>
            </a:extLst>
          </p:cNvPr>
          <p:cNvSpPr txBox="1"/>
          <p:nvPr/>
        </p:nvSpPr>
        <p:spPr>
          <a:xfrm>
            <a:off x="476794" y="781705"/>
            <a:ext cx="3390900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파이널 프로젝트 수정 예정</a:t>
            </a:r>
            <a:endParaRPr lang="en-US" altLang="ko-KR" sz="1600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7094DA-F4E7-6CAA-F3C4-FA732C13CFBE}"/>
              </a:ext>
            </a:extLst>
          </p:cNvPr>
          <p:cNvSpPr txBox="1"/>
          <p:nvPr/>
        </p:nvSpPr>
        <p:spPr>
          <a:xfrm>
            <a:off x="478721" y="3425116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부가 설명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2F5082-C3D6-7F6F-9CDE-AD8483F5E492}"/>
              </a:ext>
            </a:extLst>
          </p:cNvPr>
          <p:cNvSpPr txBox="1"/>
          <p:nvPr/>
        </p:nvSpPr>
        <p:spPr>
          <a:xfrm>
            <a:off x="478721" y="3771365"/>
            <a:ext cx="2597854" cy="623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학원 관리 시스템의 관리자페이지를</a:t>
            </a:r>
            <a:endParaRPr lang="en-US" altLang="ko-KR" sz="1200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자체적으로 개발하였습니다</a:t>
            </a:r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.</a:t>
            </a:r>
            <a:endParaRPr lang="en-US" altLang="ko-KR" sz="1050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E9D1F88-EEF1-6322-AF14-E42ED0764127}"/>
              </a:ext>
            </a:extLst>
          </p:cNvPr>
          <p:cNvSpPr/>
          <p:nvPr/>
        </p:nvSpPr>
        <p:spPr>
          <a:xfrm>
            <a:off x="561975" y="561974"/>
            <a:ext cx="144000" cy="144000"/>
          </a:xfrm>
          <a:prstGeom prst="rect">
            <a:avLst/>
          </a:prstGeom>
          <a:solidFill>
            <a:srgbClr val="FFCA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B9591A0-5D40-7913-762F-B1F1C8DCC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0" y="969030"/>
            <a:ext cx="6462544" cy="522535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664C08E-BF37-5418-B0E2-33A0F4E9F4FD}"/>
              </a:ext>
            </a:extLst>
          </p:cNvPr>
          <p:cNvSpPr txBox="1"/>
          <p:nvPr/>
        </p:nvSpPr>
        <p:spPr>
          <a:xfrm>
            <a:off x="476794" y="2567262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제작 기간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F76E71-A679-0AD2-770D-2298EC16A815}"/>
              </a:ext>
            </a:extLst>
          </p:cNvPr>
          <p:cNvSpPr txBox="1"/>
          <p:nvPr/>
        </p:nvSpPr>
        <p:spPr>
          <a:xfrm>
            <a:off x="478721" y="2913511"/>
            <a:ext cx="2597854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2023.05.08~2023.05.24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D8E812-D6ED-9CF0-0ED6-5CF0B28A7064}"/>
              </a:ext>
            </a:extLst>
          </p:cNvPr>
          <p:cNvSpPr txBox="1"/>
          <p:nvPr/>
        </p:nvSpPr>
        <p:spPr>
          <a:xfrm>
            <a:off x="3133034" y="2555931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담당 파트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072F41-6F81-A659-C160-0A33A6011DFE}"/>
              </a:ext>
            </a:extLst>
          </p:cNvPr>
          <p:cNvSpPr txBox="1"/>
          <p:nvPr/>
        </p:nvSpPr>
        <p:spPr>
          <a:xfrm>
            <a:off x="3134961" y="2899294"/>
            <a:ext cx="2597854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-</a:t>
            </a:r>
            <a:r>
              <a:rPr lang="ko-KR" altLang="en-US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관리자 페이지</a:t>
            </a:r>
            <a:endParaRPr lang="en-US" altLang="ko-KR" sz="1200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C1C22FC9-A9B6-4BCF-1788-CAC3E08E55D0}"/>
              </a:ext>
            </a:extLst>
          </p:cNvPr>
          <p:cNvCxnSpPr>
            <a:cxnSpLocks/>
          </p:cNvCxnSpPr>
          <p:nvPr/>
        </p:nvCxnSpPr>
        <p:spPr>
          <a:xfrm>
            <a:off x="561975" y="2394857"/>
            <a:ext cx="2843076" cy="0"/>
          </a:xfrm>
          <a:prstGeom prst="line">
            <a:avLst/>
          </a:prstGeom>
          <a:ln>
            <a:solidFill>
              <a:srgbClr val="4646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hlinkClick r:id="rId3"/>
            <a:extLst>
              <a:ext uri="{FF2B5EF4-FFF2-40B4-BE49-F238E27FC236}">
                <a16:creationId xmlns:a16="http://schemas.microsoft.com/office/drawing/2014/main" id="{7584A86C-1260-8947-ED14-9F102945B524}"/>
              </a:ext>
            </a:extLst>
          </p:cNvPr>
          <p:cNvSpPr txBox="1"/>
          <p:nvPr/>
        </p:nvSpPr>
        <p:spPr>
          <a:xfrm>
            <a:off x="3338846" y="1774998"/>
            <a:ext cx="1620045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GitHub</a:t>
            </a:r>
            <a:r>
              <a:rPr lang="ko-KR" altLang="en-US" sz="1200" dirty="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 바로가기</a:t>
            </a:r>
            <a:endParaRPr lang="en-US" altLang="ko-KR" sz="1050" dirty="0">
              <a:solidFill>
                <a:schemeClr val="accent5">
                  <a:lumMod val="75000"/>
                </a:schemeClr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2" name="TextBox 1">
            <a:hlinkClick r:id="rId4" action="ppaction://hlinkpres?slideindex=1&amp;slidetitle="/>
            <a:extLst>
              <a:ext uri="{FF2B5EF4-FFF2-40B4-BE49-F238E27FC236}">
                <a16:creationId xmlns:a16="http://schemas.microsoft.com/office/drawing/2014/main" id="{0A0A2D44-7445-D7CC-7C33-06DE11EA8013}"/>
              </a:ext>
            </a:extLst>
          </p:cNvPr>
          <p:cNvSpPr txBox="1"/>
          <p:nvPr/>
        </p:nvSpPr>
        <p:spPr>
          <a:xfrm>
            <a:off x="1718801" y="1774998"/>
            <a:ext cx="1620045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>
                <a:solidFill>
                  <a:schemeClr val="accent5">
                    <a:lumMod val="75000"/>
                  </a:schemeClr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실행 예시 확인하기</a:t>
            </a:r>
            <a:endParaRPr lang="en-US" altLang="ko-KR" sz="1050" dirty="0">
              <a:solidFill>
                <a:schemeClr val="accent5">
                  <a:lumMod val="75000"/>
                </a:schemeClr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BE7000-E62F-B306-E3C3-554FD1762FB7}"/>
              </a:ext>
            </a:extLst>
          </p:cNvPr>
          <p:cNvSpPr txBox="1"/>
          <p:nvPr/>
        </p:nvSpPr>
        <p:spPr>
          <a:xfrm>
            <a:off x="476794" y="4463143"/>
            <a:ext cx="1299890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Tech</a:t>
            </a:r>
            <a:r>
              <a:rPr lang="ko-KR" altLang="en-US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 </a:t>
            </a:r>
            <a:r>
              <a:rPr lang="en-US" altLang="ko-KR" sz="1200" dirty="0"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stack</a:t>
            </a:r>
            <a:endParaRPr lang="en-US" altLang="ko-KR" sz="1050" dirty="0"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674F0B-FACC-B8E1-D281-17D954B29E57}"/>
              </a:ext>
            </a:extLst>
          </p:cNvPr>
          <p:cNvSpPr txBox="1"/>
          <p:nvPr/>
        </p:nvSpPr>
        <p:spPr>
          <a:xfrm>
            <a:off x="476794" y="4809392"/>
            <a:ext cx="53144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Languages : Java SE Development Kit 8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IDE &amp; Tools : Eclipse, Oracle SQL Developer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Web Servers : Tomcat v9.0 server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Database : Oracle Database 11g Enterprise Edition Release 11.2.0.1.0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Web Development : HTML, JavaScript, CSS, AJAX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OS : Windows 10, 64</a:t>
            </a:r>
            <a:r>
              <a:rPr lang="ko-KR" altLang="en-US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비트</a:t>
            </a:r>
          </a:p>
          <a:p>
            <a:r>
              <a:rPr lang="en-US" altLang="ko-KR" sz="1200" dirty="0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ERD : </a:t>
            </a:r>
            <a:r>
              <a:rPr lang="en-US" altLang="ko-KR" sz="1200" dirty="0" err="1">
                <a:solidFill>
                  <a:srgbClr val="FF0000"/>
                </a:solidFill>
                <a:latin typeface="세방고딕 Regular" panose="00000500000000000000" pitchFamily="2" charset="-127"/>
                <a:ea typeface="세방고딕 Regular" panose="00000500000000000000" pitchFamily="2" charset="-127"/>
              </a:rPr>
              <a:t>ERDCloud</a:t>
            </a:r>
            <a:endParaRPr lang="en-US" altLang="ko-KR" sz="1050" dirty="0">
              <a:solidFill>
                <a:srgbClr val="FF0000"/>
              </a:solidFill>
              <a:latin typeface="세방고딕 Regular" panose="00000500000000000000" pitchFamily="2" charset="-127"/>
              <a:ea typeface="세방고딕 Regular" panose="00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6332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245</Words>
  <Application>Microsoft Office PowerPoint</Application>
  <PresentationFormat>와이드스크린</PresentationFormat>
  <Paragraphs>68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0" baseType="lpstr">
      <vt:lpstr>세방고딕 Regular</vt:lpstr>
      <vt:lpstr>넥슨Lv2고딕 Bold</vt:lpstr>
      <vt:lpstr>Arial</vt:lpstr>
      <vt:lpstr>맑은 고딕</vt:lpstr>
      <vt:lpstr>세방고딕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현지</dc:creator>
  <cp:lastModifiedBy>hyewon kim</cp:lastModifiedBy>
  <cp:revision>5</cp:revision>
  <dcterms:created xsi:type="dcterms:W3CDTF">2023-06-18T13:16:50Z</dcterms:created>
  <dcterms:modified xsi:type="dcterms:W3CDTF">2023-06-18T17:23:32Z</dcterms:modified>
</cp:coreProperties>
</file>

<file path=docProps/thumbnail.jpeg>
</file>